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5"/>
  </p:notesMasterIdLst>
  <p:sldIdLst>
    <p:sldId id="283" r:id="rId2"/>
    <p:sldId id="307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44" r:id="rId29"/>
    <p:sldId id="280" r:id="rId30"/>
    <p:sldId id="305" r:id="rId31"/>
    <p:sldId id="267" r:id="rId32"/>
    <p:sldId id="258" r:id="rId33"/>
    <p:sldId id="259" r:id="rId34"/>
    <p:sldId id="261" r:id="rId35"/>
    <p:sldId id="262" r:id="rId36"/>
    <p:sldId id="263" r:id="rId37"/>
    <p:sldId id="264" r:id="rId38"/>
    <p:sldId id="308" r:id="rId39"/>
    <p:sldId id="310" r:id="rId40"/>
    <p:sldId id="282" r:id="rId41"/>
    <p:sldId id="306" r:id="rId42"/>
    <p:sldId id="265" r:id="rId43"/>
    <p:sldId id="314" r:id="rId44"/>
    <p:sldId id="315" r:id="rId45"/>
    <p:sldId id="316" r:id="rId46"/>
    <p:sldId id="317" r:id="rId47"/>
    <p:sldId id="266" r:id="rId48"/>
    <p:sldId id="318" r:id="rId49"/>
    <p:sldId id="319" r:id="rId50"/>
    <p:sldId id="320" r:id="rId51"/>
    <p:sldId id="321" r:id="rId52"/>
    <p:sldId id="292" r:id="rId53"/>
    <p:sldId id="469" r:id="rId54"/>
    <p:sldId id="470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405" r:id="rId91"/>
    <p:sldId id="406" r:id="rId92"/>
    <p:sldId id="407" r:id="rId93"/>
    <p:sldId id="408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18" r:id="rId104"/>
    <p:sldId id="419" r:id="rId105"/>
    <p:sldId id="420" r:id="rId106"/>
    <p:sldId id="421" r:id="rId107"/>
    <p:sldId id="422" r:id="rId108"/>
    <p:sldId id="423" r:id="rId109"/>
    <p:sldId id="424" r:id="rId110"/>
    <p:sldId id="425" r:id="rId111"/>
    <p:sldId id="426" r:id="rId112"/>
    <p:sldId id="427" r:id="rId113"/>
    <p:sldId id="428" r:id="rId114"/>
    <p:sldId id="429" r:id="rId115"/>
    <p:sldId id="430" r:id="rId116"/>
    <p:sldId id="431" r:id="rId117"/>
    <p:sldId id="432" r:id="rId118"/>
    <p:sldId id="433" r:id="rId119"/>
    <p:sldId id="434" r:id="rId120"/>
    <p:sldId id="435" r:id="rId121"/>
    <p:sldId id="436" r:id="rId122"/>
    <p:sldId id="437" r:id="rId123"/>
    <p:sldId id="438" r:id="rId124"/>
    <p:sldId id="439" r:id="rId125"/>
    <p:sldId id="440" r:id="rId126"/>
    <p:sldId id="441" r:id="rId127"/>
    <p:sldId id="442" r:id="rId128"/>
    <p:sldId id="443" r:id="rId129"/>
    <p:sldId id="444" r:id="rId130"/>
    <p:sldId id="445" r:id="rId131"/>
    <p:sldId id="446" r:id="rId132"/>
    <p:sldId id="447" r:id="rId133"/>
    <p:sldId id="448" r:id="rId134"/>
    <p:sldId id="449" r:id="rId135"/>
    <p:sldId id="450" r:id="rId136"/>
    <p:sldId id="451" r:id="rId137"/>
    <p:sldId id="452" r:id="rId138"/>
    <p:sldId id="453" r:id="rId139"/>
    <p:sldId id="454" r:id="rId140"/>
    <p:sldId id="455" r:id="rId141"/>
    <p:sldId id="456" r:id="rId142"/>
    <p:sldId id="457" r:id="rId143"/>
    <p:sldId id="458" r:id="rId144"/>
    <p:sldId id="459" r:id="rId145"/>
    <p:sldId id="460" r:id="rId146"/>
    <p:sldId id="461" r:id="rId147"/>
    <p:sldId id="462" r:id="rId148"/>
    <p:sldId id="463" r:id="rId149"/>
    <p:sldId id="464" r:id="rId150"/>
    <p:sldId id="465" r:id="rId151"/>
    <p:sldId id="466" r:id="rId152"/>
    <p:sldId id="467" r:id="rId153"/>
    <p:sldId id="468" r:id="rId1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6486" autoAdjust="0"/>
  </p:normalViewPr>
  <p:slideViewPr>
    <p:cSldViewPr>
      <p:cViewPr varScale="1">
        <p:scale>
          <a:sx n="101" d="100"/>
          <a:sy n="101" d="100"/>
        </p:scale>
        <p:origin x="-18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E700B-5346-4F6A-AED5-70F7B0B5C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E1ED5F-2895-4292-99DA-781D6F2EAFF1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C466AB-3C49-44DC-82E4-796977329119}" type="slidenum">
              <a:rPr lang="en-US" altLang="en-US" sz="1200" smtClean="0"/>
              <a:pPr eaLnBrk="1" hangingPunct="1"/>
              <a:t>36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A136A5-7096-4F58-95F1-0E43056F7416}" type="slidenum">
              <a:rPr lang="en-US" altLang="en-US" sz="1200" smtClean="0"/>
              <a:pPr eaLnBrk="1" hangingPunct="1"/>
              <a:t>37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FB7152-3C56-4955-B378-CC90F407E752}" type="slidenum">
              <a:rPr lang="en-US" altLang="en-US" sz="1200" smtClean="0"/>
              <a:pPr eaLnBrk="1" hangingPunct="1"/>
              <a:t>38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C6DF59-1828-48DA-96BE-0B868A18F83E}" type="slidenum">
              <a:rPr lang="en-US" altLang="en-US" sz="1200" smtClean="0"/>
              <a:pPr eaLnBrk="1" hangingPunct="1"/>
              <a:t>39</a:t>
            </a:fld>
            <a:endParaRPr lang="en-US" altLang="en-US" sz="1200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F4913C-44B8-4C1D-B3BA-4595938A2B0E}" type="slidenum">
              <a:rPr lang="en-US" altLang="en-US" sz="1200" smtClean="0"/>
              <a:pPr eaLnBrk="1" hangingPunct="1"/>
              <a:t>40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22D8F9-540B-437D-894C-3D2A59404089}" type="slidenum">
              <a:rPr lang="en-US" altLang="en-US" sz="1200" smtClean="0"/>
              <a:pPr eaLnBrk="1" hangingPunct="1"/>
              <a:t>41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D4BAE5-5EEC-4B65-9073-EAC3AA0AEB75}" type="slidenum">
              <a:rPr lang="en-US" altLang="en-US" sz="1200" smtClean="0"/>
              <a:pPr eaLnBrk="1" hangingPunct="1"/>
              <a:t>42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9448CC-33A1-4B2E-B477-03DDC48225EE}" type="slidenum">
              <a:rPr lang="en-US" altLang="en-US" sz="1200" smtClean="0"/>
              <a:pPr eaLnBrk="1" hangingPunct="1"/>
              <a:t>43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564547-4C17-4122-B730-4B9A5C573AA5}" type="slidenum">
              <a:rPr lang="en-US" altLang="en-US" sz="1200" smtClean="0"/>
              <a:pPr eaLnBrk="1" hangingPunct="1"/>
              <a:t>44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FD991-5ADD-4D6C-A45D-9E389F959ED5}" type="slidenum">
              <a:rPr lang="en-US" altLang="en-US" sz="1200" smtClean="0"/>
              <a:pPr eaLnBrk="1" hangingPunct="1"/>
              <a:t>45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F0AE8F-3E31-4964-A608-F5AE376737EC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AA8ECB-8110-44F8-8737-2D4A8F4E8349}" type="slidenum">
              <a:rPr lang="en-US" altLang="en-US" sz="1200" smtClean="0"/>
              <a:pPr eaLnBrk="1" hangingPunct="1"/>
              <a:t>46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98AF16-806C-4A41-BFD2-BADE0DE3755B}" type="slidenum">
              <a:rPr lang="en-US" altLang="en-US" sz="1200" smtClean="0"/>
              <a:pPr eaLnBrk="1" hangingPunct="1"/>
              <a:t>47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B0F1E1-D289-47E0-9FE5-C4DE846E2E0F}" type="slidenum">
              <a:rPr lang="en-US" altLang="en-US" sz="1200" smtClean="0"/>
              <a:pPr eaLnBrk="1" hangingPunct="1"/>
              <a:t>48</a:t>
            </a:fld>
            <a:endParaRPr lang="en-US" altLang="en-US" sz="1200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C17CFB-0A32-41D3-B442-430B19320CDF}" type="slidenum">
              <a:rPr lang="en-US" altLang="en-US" sz="1200" smtClean="0"/>
              <a:pPr eaLnBrk="1" hangingPunct="1"/>
              <a:t>49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663D36-18EF-4607-BA49-833573B8CDCF}" type="slidenum">
              <a:rPr lang="en-US" altLang="en-US" sz="1200" smtClean="0"/>
              <a:pPr eaLnBrk="1" hangingPunct="1"/>
              <a:t>50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AA5425-770A-4BFF-AC00-B9FCD1BF45DD}" type="slidenum">
              <a:rPr lang="en-US" altLang="en-US" sz="1200" smtClean="0"/>
              <a:pPr eaLnBrk="1" hangingPunct="1"/>
              <a:t>51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C5547B-F737-4ACF-92F7-501BB9ACB93F}" type="slidenum">
              <a:rPr lang="en-US" altLang="en-US" sz="1200" smtClean="0"/>
              <a:pPr eaLnBrk="1" hangingPunct="1"/>
              <a:t>52</a:t>
            </a:fld>
            <a:endParaRPr lang="en-US" altLang="en-US" sz="1200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06C125-6038-40BF-A17D-60BCD44FB5EF}" type="slidenum">
              <a:rPr lang="en-US" altLang="en-US" sz="1200" smtClean="0"/>
              <a:pPr eaLnBrk="1" hangingPunct="1"/>
              <a:t>53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394F66-E450-418D-8E49-C62777E67CF2}" type="slidenum">
              <a:rPr lang="en-US" altLang="en-US" sz="1200" smtClean="0"/>
              <a:pPr eaLnBrk="1" hangingPunct="1"/>
              <a:t>54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11BFC0-03FA-4039-8094-819649A74CDB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6C2B50-5716-4345-B4E2-7F9853DC3CC4}" type="slidenum">
              <a:rPr lang="en-US" altLang="en-US" sz="1200" smtClean="0"/>
              <a:pPr eaLnBrk="1" hangingPunct="1"/>
              <a:t>29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53EFA4-D54B-4080-9712-B2815DCC9766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14F6B0-BCDF-4A63-B578-D7BB43DED632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42A1FB-0A1B-4902-807D-A681680F4216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8FE0CF-E860-4D33-86F8-40B7F3CEB544}" type="slidenum">
              <a:rPr lang="en-US" altLang="en-US" sz="1200" smtClean="0"/>
              <a:pPr eaLnBrk="1" hangingPunct="1"/>
              <a:t>30</a:t>
            </a:fld>
            <a:endParaRPr lang="en-US" altLang="en-US" sz="1200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8899E0-ED23-4C25-B6CE-439C5547071F}" type="slidenum">
              <a:rPr lang="en-US" altLang="en-US" sz="1200" smtClean="0"/>
              <a:pPr eaLnBrk="1" hangingPunct="1"/>
              <a:t>31</a:t>
            </a:fld>
            <a:endParaRPr lang="en-US" altLang="en-US" sz="1200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1EDB7A-9CF1-4DB6-8A0A-0C631DEFD250}" type="slidenum">
              <a:rPr lang="en-US" altLang="en-US" sz="1200" smtClean="0"/>
              <a:pPr eaLnBrk="1" hangingPunct="1"/>
              <a:t>32</a:t>
            </a:fld>
            <a:endParaRPr lang="en-US" altLang="en-US" sz="1200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FFBDD-4041-49DB-9E80-75992837BA2F}" type="slidenum">
              <a:rPr lang="en-US" altLang="en-US" sz="1200" smtClean="0"/>
              <a:pPr eaLnBrk="1" hangingPunct="1"/>
              <a:t>33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FE385-FBBB-423B-A57F-D534F18B74BE}" type="slidenum">
              <a:rPr lang="en-US" altLang="en-US" sz="1200" smtClean="0"/>
              <a:pPr eaLnBrk="1" hangingPunct="1"/>
              <a:t>34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849629-8FA2-4B5C-A10E-C825C31B8A0F}" type="slidenum">
              <a:rPr lang="en-US" altLang="en-US" sz="1200" smtClean="0"/>
              <a:pPr eaLnBrk="1" hangingPunct="1"/>
              <a:t>35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88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F4ED78C9-570B-49E0-AC0D-4F3AC6B6F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F67A-CF54-4237-82BB-41161DDC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5DC8-1D23-409C-A001-2302EFA0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1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0ECA-3C7F-4736-BE63-0EB308F1F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5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164D-BE95-4B18-88A1-9F9B6B3B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058D-C1A7-44E4-A0AB-89C37772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827F-AD3C-4762-B8F4-1B637089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77B-F60D-49B9-80BE-8FA397B0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27FB1-F800-40D1-830A-E07ADED41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CFBB-A680-4E89-8F17-6ACD84C27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8426-8BD2-4061-97C8-D2DA1372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568288E-4276-49B2-9A8D-924FAAE90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25.  -</a:t>
            </a:r>
            <a:r>
              <a:rPr lang="en-US" altLang="en-US" sz="4000" b="1" smtClean="0">
                <a:latin typeface="Greekth" pitchFamily="18" charset="0"/>
              </a:rPr>
              <a:t>mi</a:t>
            </a:r>
            <a:r>
              <a:rPr lang="en-US" altLang="en-US" sz="4000" b="1" smtClean="0"/>
              <a:t> Verbs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sz="1800" b="1" smtClean="0"/>
              <a:t>By Ted Hildebrandt  </a:t>
            </a:r>
            <a:r>
              <a:rPr lang="en-US" altLang="en-US" sz="1800" b="1" smtClean="0">
                <a:cs typeface="Times New Roman" pitchFamily="18" charset="0"/>
              </a:rPr>
              <a:t>© 2003</a:t>
            </a:r>
            <a:endParaRPr lang="en-US" altLang="en-US" sz="1800" b="1" smtClean="0"/>
          </a:p>
          <a:p>
            <a:pPr eaLnBrk="1" hangingPunct="1"/>
            <a:r>
              <a:rPr lang="en-US" alt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cs typeface="Times New Roman" pitchFamily="18" charset="0"/>
              </a:rPr>
              <a:t>The "is" verb PAI </a:t>
            </a:r>
            <a:r>
              <a:rPr lang="en-US" altLang="en-US" smtClean="0">
                <a:cs typeface="Times New Roman" pitchFamily="18" charset="0"/>
              </a:rPr>
              <a:t> -- </a:t>
            </a: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                     	</a:t>
            </a:r>
            <a:r>
              <a:rPr lang="el-GR" altLang="en-US" smtClean="0">
                <a:cs typeface="Times New Roman" pitchFamily="18" charset="0"/>
              </a:rPr>
              <a:t>ἐσμέν</a:t>
            </a:r>
            <a:r>
              <a:rPr lang="en-US" altLang="en-US" smtClean="0">
                <a:cs typeface="Times New Roman" pitchFamily="18" charset="0"/>
              </a:rPr>
              <a:t>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εἶ </a:t>
            </a:r>
            <a:r>
              <a:rPr lang="en-US" altLang="en-US" smtClean="0">
                <a:cs typeface="Times New Roman" pitchFamily="18" charset="0"/>
              </a:rPr>
              <a:t>                   		</a:t>
            </a:r>
            <a:r>
              <a:rPr lang="el-GR" altLang="en-US" smtClean="0">
                <a:cs typeface="Times New Roman" pitchFamily="18" charset="0"/>
              </a:rPr>
              <a:t>ἐστέ</a:t>
            </a:r>
            <a:r>
              <a:rPr lang="en-US" altLang="en-US" smtClean="0">
                <a:cs typeface="Times New Roman" pitchFamily="18" charset="0"/>
              </a:rPr>
              <a:t>   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ἐστί(ν)</a:t>
            </a:r>
            <a:r>
              <a:rPr lang="en-US" altLang="en-US" smtClean="0">
                <a:cs typeface="Times New Roman" pitchFamily="18" charset="0"/>
              </a:rPr>
              <a:t>       		</a:t>
            </a:r>
            <a:r>
              <a:rPr lang="el-GR" altLang="en-US" smtClean="0">
                <a:cs typeface="Times New Roman" pitchFamily="18" charset="0"/>
              </a:rPr>
              <a:t>εἰσί(ν)</a:t>
            </a:r>
            <a:r>
              <a:rPr lang="en-US" altLang="en-US" smtClean="0"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45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2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988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500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855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         Singular                          Plural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Nom</a:t>
            </a:r>
            <a:r>
              <a:rPr lang="en-US" altLang="en-US" dirty="0" smtClean="0">
                <a:cs typeface="Times New Roman" pitchFamily="18" charset="0"/>
              </a:rPr>
              <a:t>.   </a:t>
            </a:r>
            <a:r>
              <a:rPr lang="el-GR" altLang="en-US" dirty="0" smtClean="0">
                <a:cs typeface="Times New Roman" pitchFamily="18" charset="0"/>
              </a:rPr>
              <a:t>ἐγώ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σύ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 	</a:t>
            </a:r>
            <a:r>
              <a:rPr lang="el-GR" altLang="en-US" dirty="0" smtClean="0">
                <a:cs typeface="Times New Roman" pitchFamily="18" charset="0"/>
              </a:rPr>
              <a:t>ἡμεῖς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Gen</a:t>
            </a:r>
            <a:r>
              <a:rPr lang="en-US" altLang="en-US" dirty="0" smtClean="0">
                <a:cs typeface="Times New Roman" pitchFamily="18" charset="0"/>
              </a:rPr>
              <a:t>.    </a:t>
            </a:r>
            <a:r>
              <a:rPr lang="el-GR" altLang="en-US" dirty="0" smtClean="0">
                <a:cs typeface="Times New Roman" pitchFamily="18" charset="0"/>
              </a:rPr>
              <a:t>μου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l-GR" altLang="en-US" dirty="0" smtClean="0">
                <a:cs typeface="Times New Roman" pitchFamily="18" charset="0"/>
              </a:rPr>
              <a:t>σου</a:t>
            </a:r>
            <a:r>
              <a:rPr lang="en-US" altLang="en-US" dirty="0" smtClean="0">
                <a:cs typeface="Times New Roman" pitchFamily="18" charset="0"/>
              </a:rPr>
              <a:t>          	</a:t>
            </a:r>
            <a:r>
              <a:rPr lang="el-GR" altLang="en-US" dirty="0" smtClean="0">
                <a:cs typeface="Times New Roman" pitchFamily="18" charset="0"/>
              </a:rPr>
              <a:t>ἡμῶν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Dat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μοι </a:t>
            </a:r>
            <a:r>
              <a:rPr lang="en-US" altLang="en-US" dirty="0" smtClean="0">
                <a:cs typeface="Times New Roman" pitchFamily="18" charset="0"/>
              </a:rPr>
              <a:t>    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l-GR" altLang="en-US" dirty="0" smtClean="0">
                <a:cs typeface="Times New Roman" pitchFamily="18" charset="0"/>
              </a:rPr>
              <a:t>σοι</a:t>
            </a:r>
            <a:r>
              <a:rPr lang="en-US" altLang="en-US" dirty="0" smtClean="0">
                <a:cs typeface="Times New Roman" pitchFamily="18" charset="0"/>
              </a:rPr>
              <a:t>            	</a:t>
            </a:r>
            <a:r>
              <a:rPr lang="el-GR" altLang="en-US" dirty="0" smtClean="0">
                <a:cs typeface="Times New Roman" pitchFamily="18" charset="0"/>
              </a:rPr>
              <a:t>ἡμῖν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Acc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με</a:t>
            </a:r>
            <a:r>
              <a:rPr lang="en-US" altLang="en-US" dirty="0" smtClean="0">
                <a:cs typeface="Times New Roman" pitchFamily="18" charset="0"/>
              </a:rPr>
              <a:t>             </a:t>
            </a:r>
            <a:r>
              <a:rPr lang="el-GR" altLang="en-US" dirty="0" smtClean="0">
                <a:cs typeface="Times New Roman" pitchFamily="18" charset="0"/>
              </a:rPr>
              <a:t>σε</a:t>
            </a:r>
            <a:r>
              <a:rPr lang="en-US" altLang="en-US" dirty="0" smtClean="0">
                <a:cs typeface="Times New Roman" pitchFamily="18" charset="0"/>
              </a:rPr>
              <a:t>             	</a:t>
            </a:r>
            <a:r>
              <a:rPr lang="el-GR" altLang="en-US" dirty="0" smtClean="0">
                <a:cs typeface="Times New Roman" pitchFamily="18" charset="0"/>
              </a:rPr>
              <a:t>ἡμάς</a:t>
            </a:r>
            <a:r>
              <a:rPr lang="en-US" altLang="en-US" dirty="0" smtClean="0">
                <a:cs typeface="Times New Roman" pitchFamily="18" charset="0"/>
              </a:rPr>
              <a:t>  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αὐτός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αὐτη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αὐτό</a:t>
            </a:r>
            <a:r>
              <a:rPr lang="en-US" altLang="en-US" dirty="0" smtClean="0"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24930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7673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2204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593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24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5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26734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0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1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563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925"/>
            <a:ext cx="83820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38990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136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3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250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9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3585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2083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454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41935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26279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33729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38919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41725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11625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11363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42429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42709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6942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942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λύσομαι    </a:t>
            </a:r>
            <a:r>
              <a:rPr lang="en-US" altLang="en-US" dirty="0" smtClean="0"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cs typeface="Times New Roman" pitchFamily="18" charset="0"/>
              </a:rPr>
              <a:t>όμεθα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ῃ </a:t>
            </a:r>
            <a:r>
              <a:rPr lang="en-US" altLang="en-US" sz="4000" dirty="0" smtClean="0"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cs typeface="Times New Roman" pitchFamily="18" charset="0"/>
              </a:rPr>
              <a:t>	  -</a:t>
            </a:r>
            <a:r>
              <a:rPr lang="el-GR" altLang="en-US" dirty="0" smtClean="0">
                <a:cs typeface="Times New Roman" pitchFamily="18" charset="0"/>
              </a:rPr>
              <a:t>εσθε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εται</a:t>
            </a:r>
            <a:r>
              <a:rPr lang="en-US" altLang="en-US" sz="4000" dirty="0" smtClean="0">
                <a:cs typeface="Times New Roman" pitchFamily="18" charset="0"/>
              </a:rPr>
              <a:t>                 </a:t>
            </a:r>
            <a:r>
              <a:rPr lang="en-US" altLang="en-US" dirty="0" smtClean="0">
                <a:cs typeface="Times New Roman" pitchFamily="18" charset="0"/>
              </a:rPr>
              <a:t>		  -</a:t>
            </a:r>
            <a:r>
              <a:rPr lang="el-GR" altLang="en-US" dirty="0" smtClean="0">
                <a:cs typeface="Times New Roman" pitchFamily="18" charset="0"/>
              </a:rPr>
              <a:t>ονται</a:t>
            </a: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15570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4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26116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5263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ἥ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0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λύω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ς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ε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τε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39740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725"/>
            <a:ext cx="83058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οντο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ἔρχομαι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ἦλθον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n-US" altLang="en-US" b="1" dirty="0" smtClean="0"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βλέπω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εἶδον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saw)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λέγω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εἶπον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said)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γίνομαι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ἐγενόμην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became)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γινώσκω</a:t>
            </a:r>
            <a:r>
              <a:rPr lang="en-US" altLang="en-US" dirty="0" smtClean="0">
                <a:cs typeface="Times New Roman" pitchFamily="18" charset="0"/>
              </a:rPr>
              <a:t> == </a:t>
            </a:r>
            <a:r>
              <a:rPr lang="el-GR" altLang="en-US" dirty="0" smtClean="0">
                <a:cs typeface="Times New Roman" pitchFamily="18" charset="0"/>
              </a:rPr>
              <a:t>ἔγνων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ἔχω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ἔσχον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 I had)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λαμβάνω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ἔλαβον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εὑρίσκω 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εὗρον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found)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ν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/>
              <a:t>Chanting the Present </a:t>
            </a:r>
            <a:r>
              <a:rPr lang="en-US" altLang="en-US" sz="4000" b="1" dirty="0" err="1" smtClean="0"/>
              <a:t>Particple</a:t>
            </a:r>
            <a:r>
              <a:rPr lang="en-US" altLang="en-US" sz="4000" b="1" dirty="0" smtClean="0"/>
              <a:t> Chant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8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Aorist Participle Chant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3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Perfect Participle Chant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(know these)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3         	     1     		     3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λελυκυῖα</a:t>
            </a:r>
            <a:r>
              <a:rPr lang="en-US" dirty="0" smtClean="0">
                <a:latin typeface="+mj-lt"/>
              </a:rPr>
              <a:t> 		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λελυκυίας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λελυκότος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Middle/Passives Participles</a:t>
            </a:r>
            <a:r>
              <a:rPr lang="en-US" u="sng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	        2                    1                            2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        λελυμένη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λελυμένον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λελυμένης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2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Infinitive Endings to Chant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latin typeface="+mj-lt"/>
              </a:rPr>
              <a:t>λύειν  </a:t>
            </a:r>
            <a:r>
              <a:rPr lang="en-US" sz="2800" dirty="0" smtClean="0">
                <a:latin typeface="+mj-lt"/>
              </a:rPr>
              <a:t>(to loose)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Present:              </a:t>
            </a:r>
            <a:r>
              <a:rPr lang="el-GR" sz="2800" dirty="0" smtClean="0">
                <a:latin typeface="+mj-lt"/>
              </a:rPr>
              <a:t>ειν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</a:t>
            </a:r>
            <a:r>
              <a:rPr lang="en-US" sz="2800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Second Aorist:   </a:t>
            </a:r>
            <a:r>
              <a:rPr lang="el-GR" sz="2800" dirty="0" smtClean="0">
                <a:latin typeface="+mj-lt"/>
              </a:rPr>
              <a:t>εῖν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First Aorist:       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        </a:t>
            </a:r>
            <a:r>
              <a:rPr lang="el-GR" sz="2800" dirty="0" smtClean="0">
                <a:latin typeface="+mj-lt"/>
              </a:rPr>
              <a:t>ασθαι    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Perfect:              </a:t>
            </a:r>
            <a:r>
              <a:rPr lang="el-GR" sz="2800" dirty="0" smtClean="0">
                <a:latin typeface="+mj-lt"/>
              </a:rPr>
              <a:t>ναι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σθαι</a:t>
            </a:r>
            <a:r>
              <a:rPr lang="en-US" sz="28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Hint:  often when seeing an "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" on the end of a verb suspect an infinitive.     </a:t>
            </a:r>
          </a:p>
        </p:txBody>
      </p:sp>
    </p:spTree>
    <p:extLst>
      <p:ext uri="{BB962C8B-B14F-4D97-AF65-F5344CB8AC3E}">
        <p14:creationId xmlns:p14="http://schemas.microsoft.com/office/powerpoint/2010/main" val="19280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          Subjunctive Chant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PAS </a:t>
            </a:r>
            <a:r>
              <a:rPr lang="el-GR" altLang="en-US" dirty="0" smtClean="0">
                <a:latin typeface="+mj-lt"/>
              </a:rPr>
              <a:t>λύω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λύῃς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λύῃ</a:t>
            </a:r>
            <a:r>
              <a:rPr lang="en-US" altLang="en-US" dirty="0" smtClean="0">
                <a:latin typeface="+mj-lt"/>
              </a:rPr>
              <a:t>,  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</a:t>
            </a:r>
            <a:r>
              <a:rPr lang="el-GR" altLang="en-US" dirty="0" smtClean="0">
                <a:latin typeface="+mj-lt"/>
              </a:rPr>
              <a:t>λύωμεν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λύητε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λύωσι(ν)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PM/P S </a:t>
            </a:r>
            <a:r>
              <a:rPr lang="el-GR" altLang="en-US" dirty="0" smtClean="0">
                <a:latin typeface="+mj-lt"/>
              </a:rPr>
              <a:t>λύωμαι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ῃται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 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ωμεθα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ησθε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-ωνται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86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Imperative ending soft shoe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Present Imperative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-</a:t>
            </a:r>
            <a:r>
              <a:rPr lang="en-US" altLang="en-US" b="1" smtClean="0">
                <a:latin typeface="Greekth" pitchFamily="18" charset="0"/>
              </a:rPr>
              <a:t>e,       -tw,     -te,      -twsan    </a:t>
            </a:r>
            <a:r>
              <a:rPr lang="en-US" altLang="en-US" b="1" smtClean="0"/>
              <a:t>(Active)</a:t>
            </a:r>
            <a:br>
              <a:rPr lang="en-US" altLang="en-US" b="1" smtClean="0"/>
            </a:br>
            <a:r>
              <a:rPr lang="en-US" altLang="en-US" b="1" smtClean="0">
                <a:latin typeface="Greekth" pitchFamily="18" charset="0"/>
              </a:rPr>
              <a:t>-ou,    -sqw,   -sqe,   -sqwsan  </a:t>
            </a:r>
            <a:r>
              <a:rPr lang="en-US" altLang="en-US" b="1" smtClean="0"/>
              <a:t>(M/Pas)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First Aorist Imperative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Greekth" pitchFamily="18" charset="0"/>
              </a:rPr>
              <a:t>-n,       -tw,      -te,      -twsan    </a:t>
            </a:r>
            <a:r>
              <a:rPr lang="en-US" altLang="en-US" b="1" smtClean="0"/>
              <a:t>(Active)</a:t>
            </a:r>
            <a:br>
              <a:rPr lang="en-US" altLang="en-US" b="1" smtClean="0"/>
            </a:br>
            <a:r>
              <a:rPr lang="en-US" altLang="en-US" b="1" smtClean="0">
                <a:latin typeface="Greekth" pitchFamily="18" charset="0"/>
              </a:rPr>
              <a:t>-ai,     -sqw,   -sqe,   -sqwsan   </a:t>
            </a:r>
            <a:r>
              <a:rPr lang="en-US" altLang="en-US" b="1" smtClean="0"/>
              <a:t>(Mid)</a:t>
            </a:r>
            <a:br>
              <a:rPr lang="en-US" altLang="en-US" b="1" smtClean="0"/>
            </a:br>
            <a:r>
              <a:rPr lang="en-US" altLang="en-US" b="1" smtClean="0">
                <a:latin typeface="Greekth" pitchFamily="18" charset="0"/>
              </a:rPr>
              <a:t>-ti,      -tw,     -te,      -twsan     </a:t>
            </a:r>
            <a:r>
              <a:rPr lang="en-US" altLang="en-US" b="1" smtClean="0"/>
              <a:t>(Pas)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Second Aorist endings = present endings + </a:t>
            </a:r>
            <a:r>
              <a:rPr lang="en-US" altLang="en-US" b="1" smtClean="0">
                <a:latin typeface="Greekth" pitchFamily="18" charset="0"/>
              </a:rPr>
              <a:t>-ti </a:t>
            </a:r>
            <a:r>
              <a:rPr lang="en-US" altLang="en-US" b="1" smtClean="0"/>
              <a:t>in the passive</a:t>
            </a:r>
            <a:endParaRPr lang="en-US" altLang="en-US" b="1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cs typeface="Times New Roman" panose="02020603050405020304" pitchFamily="18" charset="0"/>
              </a:rPr>
            </a:br>
            <a:r>
              <a:rPr lang="en-US" altLang="en-US" sz="18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14065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b="1" dirty="0" smtClean="0"/>
              <a:t>μι</a:t>
            </a:r>
            <a:r>
              <a:rPr lang="en-US" altLang="en-US" b="1" dirty="0" smtClean="0"/>
              <a:t>  </a:t>
            </a:r>
            <a:r>
              <a:rPr lang="en-US" altLang="en-US" b="1" dirty="0" smtClean="0"/>
              <a:t>Verbs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Introduction to the -</a:t>
            </a:r>
            <a:r>
              <a:rPr lang="en-US" altLang="en-US" b="1" smtClean="0">
                <a:latin typeface="Greekth" pitchFamily="18" charset="0"/>
              </a:rPr>
              <a:t>mi </a:t>
            </a:r>
            <a:r>
              <a:rPr lang="en-US" altLang="en-US" b="1" smtClean="0"/>
              <a:t>verbs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868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ω</a:t>
            </a:r>
            <a:r>
              <a:rPr lang="en-US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conjugation verbs </a:t>
            </a:r>
            <a:r>
              <a:rPr lang="el-GR" altLang="en-US" dirty="0" smtClean="0">
                <a:latin typeface="+mj-lt"/>
              </a:rPr>
              <a:t>λύω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βλέπω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μι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conjugation verbs:  4 types</a:t>
            </a:r>
          </a:p>
          <a:p>
            <a:pPr lvl="1" eaLnBrk="1" hangingPunct="1"/>
            <a:r>
              <a:rPr lang="en-US" altLang="en-US" sz="3200" dirty="0" smtClean="0">
                <a:latin typeface="+mj-lt"/>
              </a:rPr>
              <a:t>Omicron:  </a:t>
            </a:r>
            <a:r>
              <a:rPr lang="el-GR" altLang="en-US" sz="3200" dirty="0" smtClean="0">
                <a:latin typeface="+mj-lt"/>
              </a:rPr>
              <a:t>δίδωμι</a:t>
            </a:r>
            <a:r>
              <a:rPr lang="en-US" altLang="en-US" sz="3200" dirty="0" smtClean="0">
                <a:latin typeface="+mj-lt"/>
              </a:rPr>
              <a:t>  (</a:t>
            </a:r>
            <a:r>
              <a:rPr lang="el-GR" altLang="en-US" sz="3200" dirty="0" smtClean="0">
                <a:latin typeface="+mj-lt"/>
              </a:rPr>
              <a:t>δο</a:t>
            </a:r>
            <a:r>
              <a:rPr lang="en-US" altLang="en-US" sz="3200" dirty="0" smtClean="0">
                <a:latin typeface="+mj-lt"/>
              </a:rPr>
              <a:t>-</a:t>
            </a:r>
            <a:r>
              <a:rPr lang="en-US" altLang="en-US" sz="3200" dirty="0" smtClean="0">
                <a:latin typeface="+mj-lt"/>
              </a:rPr>
              <a:t>)           = I give</a:t>
            </a:r>
          </a:p>
          <a:p>
            <a:pPr lvl="1" eaLnBrk="1" hangingPunct="1"/>
            <a:r>
              <a:rPr lang="en-US" altLang="en-US" sz="3200" dirty="0" smtClean="0">
                <a:latin typeface="+mj-lt"/>
              </a:rPr>
              <a:t>Alpha:       </a:t>
            </a:r>
            <a:r>
              <a:rPr lang="el-GR" altLang="en-US" sz="3200" dirty="0" smtClean="0">
                <a:latin typeface="+mj-lt"/>
              </a:rPr>
              <a:t>ἵστημι</a:t>
            </a:r>
            <a:r>
              <a:rPr lang="en-US" altLang="en-US" sz="3200" dirty="0" smtClean="0">
                <a:latin typeface="+mj-lt"/>
              </a:rPr>
              <a:t> (</a:t>
            </a:r>
            <a:r>
              <a:rPr lang="el-GR" altLang="en-US" sz="3200" dirty="0" smtClean="0">
                <a:latin typeface="+mj-lt"/>
              </a:rPr>
              <a:t>στα</a:t>
            </a:r>
            <a:r>
              <a:rPr lang="en-US" altLang="en-US" sz="3200" dirty="0" smtClean="0">
                <a:latin typeface="+mj-lt"/>
              </a:rPr>
              <a:t>-</a:t>
            </a:r>
            <a:r>
              <a:rPr lang="en-US" altLang="en-US" sz="3200" dirty="0" smtClean="0">
                <a:latin typeface="+mj-lt"/>
              </a:rPr>
              <a:t>)         = I stand, set</a:t>
            </a:r>
          </a:p>
          <a:p>
            <a:pPr lvl="1" eaLnBrk="1" hangingPunct="1"/>
            <a:r>
              <a:rPr lang="en-US" altLang="en-US" sz="3200" dirty="0" smtClean="0">
                <a:latin typeface="+mj-lt"/>
              </a:rPr>
              <a:t>Epsilon:     </a:t>
            </a:r>
            <a:r>
              <a:rPr lang="el-GR" altLang="en-US" sz="3200" dirty="0" smtClean="0">
                <a:latin typeface="+mj-lt"/>
              </a:rPr>
              <a:t>τίθημι</a:t>
            </a:r>
            <a:r>
              <a:rPr lang="en-US" altLang="en-US" sz="3200" dirty="0" smtClean="0">
                <a:latin typeface="+mj-lt"/>
              </a:rPr>
              <a:t> (</a:t>
            </a:r>
            <a:r>
              <a:rPr lang="el-GR" altLang="en-US" sz="3200" dirty="0" smtClean="0">
                <a:latin typeface="+mj-lt"/>
              </a:rPr>
              <a:t>θε</a:t>
            </a:r>
            <a:r>
              <a:rPr lang="en-US" altLang="en-US" sz="3200" dirty="0" smtClean="0">
                <a:latin typeface="+mj-lt"/>
              </a:rPr>
              <a:t>-</a:t>
            </a:r>
            <a:r>
              <a:rPr lang="en-US" altLang="en-US" sz="3200" dirty="0" smtClean="0">
                <a:latin typeface="+mj-lt"/>
              </a:rPr>
              <a:t>)            = I put</a:t>
            </a:r>
          </a:p>
          <a:p>
            <a:pPr lvl="1" eaLnBrk="1" hangingPunct="1"/>
            <a:r>
              <a:rPr lang="en-US" altLang="en-US" sz="3200" dirty="0" smtClean="0">
                <a:latin typeface="+mj-lt"/>
              </a:rPr>
              <a:t>Upsilon:     </a:t>
            </a:r>
            <a:r>
              <a:rPr lang="el-GR" altLang="en-US" sz="3200" dirty="0" smtClean="0">
                <a:latin typeface="+mj-lt"/>
              </a:rPr>
              <a:t>δείκνυμι</a:t>
            </a:r>
            <a:r>
              <a:rPr lang="en-US" altLang="en-US" sz="3200" dirty="0" smtClean="0">
                <a:latin typeface="+mj-lt"/>
              </a:rPr>
              <a:t> (</a:t>
            </a:r>
            <a:r>
              <a:rPr lang="el-GR" altLang="en-US" sz="3200" dirty="0" smtClean="0">
                <a:latin typeface="+mj-lt"/>
              </a:rPr>
              <a:t>δεικνυ</a:t>
            </a:r>
            <a:r>
              <a:rPr lang="en-US" altLang="en-US" sz="3200" dirty="0" smtClean="0">
                <a:latin typeface="+mj-lt"/>
              </a:rPr>
              <a:t>-</a:t>
            </a:r>
            <a:r>
              <a:rPr lang="en-US" altLang="en-US" sz="3200" dirty="0" smtClean="0">
                <a:latin typeface="+mj-lt"/>
              </a:rPr>
              <a:t>) = I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7912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Formation of the </a:t>
            </a:r>
            <a:r>
              <a:rPr lang="en-US" altLang="en-US" dirty="0" smtClean="0"/>
              <a:t>-</a:t>
            </a:r>
            <a:r>
              <a:rPr lang="el-GR" altLang="en-US" dirty="0" smtClean="0"/>
              <a:t>μι</a:t>
            </a:r>
            <a:r>
              <a:rPr lang="en-US" altLang="en-US" dirty="0" smtClean="0"/>
              <a:t>'s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1534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Present/Imperfect initial consonant reduplicated with connecting </a:t>
            </a:r>
            <a:r>
              <a:rPr lang="en-US" altLang="en-US" dirty="0" smtClean="0">
                <a:latin typeface="+mj-lt"/>
              </a:rPr>
              <a:t>"</a:t>
            </a:r>
            <a:r>
              <a:rPr lang="el-GR" altLang="en-US" dirty="0" smtClean="0">
                <a:latin typeface="+mj-lt"/>
              </a:rPr>
              <a:t>ι</a:t>
            </a:r>
            <a:r>
              <a:rPr lang="en-US" altLang="en-US" dirty="0" smtClean="0">
                <a:latin typeface="+mj-lt"/>
              </a:rPr>
              <a:t>"</a:t>
            </a:r>
            <a:endParaRPr lang="en-US" altLang="en-US" dirty="0" smtClean="0">
              <a:latin typeface="+mj-lt"/>
            </a:endParaRPr>
          </a:p>
          <a:p>
            <a:pPr lvl="1" eaLnBrk="1" hangingPunct="1"/>
            <a:r>
              <a:rPr lang="el-GR" altLang="en-US" dirty="0" smtClean="0">
                <a:latin typeface="+mj-lt"/>
              </a:rPr>
              <a:t>δίδωμι</a:t>
            </a:r>
            <a:r>
              <a:rPr lang="en-US" altLang="en-US" dirty="0" smtClean="0">
                <a:latin typeface="+mj-lt"/>
              </a:rPr>
              <a:t>,   </a:t>
            </a:r>
            <a:r>
              <a:rPr lang="el-GR" altLang="en-US" dirty="0" smtClean="0">
                <a:latin typeface="+mj-lt"/>
              </a:rPr>
              <a:t>ἐδίδουν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Present takes a new set of endings: easy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       Singular          Plural </a:t>
            </a:r>
          </a:p>
          <a:p>
            <a:pPr lvl="1" eaLnBrk="1" hangingPunct="1"/>
            <a:r>
              <a:rPr lang="en-US" altLang="en-US" dirty="0" smtClean="0">
                <a:latin typeface="+mj-lt"/>
              </a:rPr>
              <a:t>1st  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μι</a:t>
            </a:r>
            <a:r>
              <a:rPr lang="en-US" altLang="en-US" dirty="0" smtClean="0">
                <a:latin typeface="+mj-lt"/>
              </a:rPr>
              <a:t>                    -</a:t>
            </a:r>
            <a:r>
              <a:rPr lang="el-GR" altLang="en-US" dirty="0" smtClean="0">
                <a:latin typeface="+mj-lt"/>
              </a:rPr>
              <a:t>μεν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2nd  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ς</a:t>
            </a:r>
            <a:r>
              <a:rPr lang="en-US" altLang="en-US" dirty="0" smtClean="0">
                <a:latin typeface="+mj-lt"/>
              </a:rPr>
              <a:t>                     -</a:t>
            </a:r>
            <a:r>
              <a:rPr lang="el-GR" altLang="en-US" dirty="0" smtClean="0">
                <a:latin typeface="+mj-lt"/>
              </a:rPr>
              <a:t>τε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3rd  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σι</a:t>
            </a:r>
            <a:r>
              <a:rPr lang="en-US" altLang="en-US" dirty="0" smtClean="0">
                <a:latin typeface="+mj-lt"/>
              </a:rPr>
              <a:t>                     -</a:t>
            </a:r>
            <a:r>
              <a:rPr lang="el-GR" altLang="en-US" dirty="0" smtClean="0">
                <a:latin typeface="+mj-lt"/>
              </a:rPr>
              <a:t>ασι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Chant this:  </a:t>
            </a:r>
            <a:r>
              <a:rPr lang="en-US" altLang="en-US" dirty="0" smtClean="0">
                <a:latin typeface="+mj-lt"/>
              </a:rPr>
              <a:t>-</a:t>
            </a:r>
            <a:r>
              <a:rPr lang="el-GR" altLang="en-US" dirty="0" smtClean="0">
                <a:latin typeface="+mj-lt"/>
              </a:rPr>
              <a:t>μι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ς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σι</a:t>
            </a:r>
            <a:r>
              <a:rPr lang="en-US" altLang="en-US" dirty="0" smtClean="0">
                <a:latin typeface="+mj-lt"/>
              </a:rPr>
              <a:t>,   -</a:t>
            </a:r>
            <a:r>
              <a:rPr lang="el-GR" altLang="en-US" dirty="0" smtClean="0">
                <a:latin typeface="+mj-lt"/>
              </a:rPr>
              <a:t>μεν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τε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ασι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Spanish endings:  Si, Si, endings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n-lt"/>
              </a:rPr>
              <a:t>Paradigm </a:t>
            </a:r>
            <a:r>
              <a:rPr lang="el-GR" altLang="en-US" dirty="0" smtClean="0">
                <a:latin typeface="+mn-lt"/>
              </a:rPr>
              <a:t>δίδωμι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-- give it to </a:t>
            </a:r>
            <a:r>
              <a:rPr lang="el-GR" altLang="en-US" dirty="0" smtClean="0">
                <a:latin typeface="+mn-lt"/>
              </a:rPr>
              <a:t>μι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Present      Imperfect    Future          Aorist       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1 </a:t>
            </a:r>
            <a:r>
              <a:rPr lang="el-GR" altLang="en-US" dirty="0" smtClean="0">
                <a:latin typeface="+mj-lt"/>
              </a:rPr>
              <a:t>δίδωμι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ἐδίδουν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 δώσω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ἔδωκα</a:t>
            </a:r>
            <a:r>
              <a:rPr lang="en-US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  </a:t>
            </a:r>
            <a:r>
              <a:rPr lang="el-GR" altLang="en-US" dirty="0" smtClean="0">
                <a:latin typeface="+mj-lt"/>
              </a:rPr>
              <a:t>δίδως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ἐδίδους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δώσεις</a:t>
            </a:r>
            <a:r>
              <a:rPr lang="en-US" altLang="en-US" dirty="0" smtClean="0">
                <a:latin typeface="+mj-lt"/>
              </a:rPr>
              <a:t>        </a:t>
            </a:r>
            <a:r>
              <a:rPr lang="el-GR" altLang="en-US" dirty="0" smtClean="0">
                <a:latin typeface="+mj-lt"/>
              </a:rPr>
              <a:t>ἔδωκας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  </a:t>
            </a:r>
            <a:r>
              <a:rPr lang="el-GR" altLang="en-US" dirty="0" smtClean="0">
                <a:latin typeface="+mj-lt"/>
              </a:rPr>
              <a:t>δίδωσι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ἐδίδου </a:t>
            </a:r>
            <a:r>
              <a:rPr lang="en-US" altLang="en-US" dirty="0" smtClean="0">
                <a:latin typeface="+mj-lt"/>
              </a:rPr>
              <a:t>        </a:t>
            </a:r>
            <a:r>
              <a:rPr lang="el-GR" altLang="en-US" dirty="0" smtClean="0">
                <a:latin typeface="+mj-lt"/>
              </a:rPr>
              <a:t>δώσει </a:t>
            </a:r>
            <a:r>
              <a:rPr lang="en-US" altLang="en-US" dirty="0" smtClean="0">
                <a:latin typeface="+mj-lt"/>
              </a:rPr>
              <a:t>         </a:t>
            </a:r>
            <a:r>
              <a:rPr lang="el-GR" altLang="en-US" dirty="0" smtClean="0">
                <a:latin typeface="+mj-lt"/>
              </a:rPr>
              <a:t>ἔδωκε(ν)</a:t>
            </a:r>
            <a:r>
              <a:rPr lang="en-US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1  </a:t>
            </a:r>
            <a:r>
              <a:rPr lang="el-GR" altLang="en-US" dirty="0" smtClean="0">
                <a:latin typeface="+mj-lt"/>
              </a:rPr>
              <a:t>δίδομεν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 ἐδίδομεν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δώσομεν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ἐδώκαμεν</a:t>
            </a:r>
            <a:r>
              <a:rPr lang="en-US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  </a:t>
            </a:r>
            <a:r>
              <a:rPr lang="el-GR" altLang="en-US" dirty="0" smtClean="0">
                <a:latin typeface="+mj-lt"/>
              </a:rPr>
              <a:t>δίδοτε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ἐδίδοτε </a:t>
            </a:r>
            <a:r>
              <a:rPr lang="en-US" altLang="en-US" dirty="0" smtClean="0">
                <a:latin typeface="+mj-lt"/>
              </a:rPr>
              <a:t>       </a:t>
            </a:r>
            <a:r>
              <a:rPr lang="el-GR" altLang="en-US" dirty="0" smtClean="0">
                <a:latin typeface="+mj-lt"/>
              </a:rPr>
              <a:t>δώσετε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ἐδώκατε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  </a:t>
            </a:r>
            <a:r>
              <a:rPr lang="el-GR" altLang="en-US" dirty="0" smtClean="0">
                <a:latin typeface="+mj-lt"/>
              </a:rPr>
              <a:t>διδόασι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ἐδίδοσαν 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δώσουσι 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ἔδωκαν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Perfect </a:t>
            </a:r>
            <a:r>
              <a:rPr lang="en-US" altLang="en-US" dirty="0" err="1" smtClean="0">
                <a:latin typeface="+mj-lt"/>
              </a:rPr>
              <a:t>redupicate</a:t>
            </a:r>
            <a:r>
              <a:rPr lang="en-US" altLang="en-US" dirty="0" smtClean="0">
                <a:latin typeface="+mj-lt"/>
              </a:rPr>
              <a:t> a </a:t>
            </a:r>
            <a:r>
              <a:rPr lang="el-GR" altLang="en-US" dirty="0" smtClean="0">
                <a:latin typeface="+mj-lt"/>
              </a:rPr>
              <a:t>δ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on the front of the Aorist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Perfect:  </a:t>
            </a:r>
            <a:r>
              <a:rPr lang="el-GR" altLang="en-US" dirty="0" smtClean="0">
                <a:latin typeface="+mj-lt"/>
              </a:rPr>
              <a:t>δέδωκα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δέδωκας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δέδωκε</a:t>
            </a:r>
            <a:r>
              <a:rPr lang="en-US" altLang="en-US" dirty="0" smtClean="0">
                <a:latin typeface="+mj-lt"/>
              </a:rPr>
              <a:t>, </a:t>
            </a:r>
            <a:r>
              <a:rPr lang="en-US" altLang="en-US" dirty="0" smtClean="0">
                <a:latin typeface="+mj-lt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Moody </a:t>
            </a:r>
            <a:r>
              <a:rPr lang="en-US" altLang="en-US" b="1" smtClean="0">
                <a:latin typeface="Greekth" pitchFamily="18" charset="0"/>
              </a:rPr>
              <a:t>di&lt;dwmi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Present      Aorist     Present          Aorist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   Subj          </a:t>
            </a:r>
            <a:r>
              <a:rPr lang="en-US" altLang="en-US" dirty="0" err="1" smtClean="0">
                <a:latin typeface="+mj-lt"/>
              </a:rPr>
              <a:t>Subj</a:t>
            </a:r>
            <a:r>
              <a:rPr lang="en-US" altLang="en-US" dirty="0" smtClean="0">
                <a:latin typeface="+mj-lt"/>
              </a:rPr>
              <a:t>        </a:t>
            </a:r>
            <a:r>
              <a:rPr lang="en-US" altLang="en-US" dirty="0" err="1" smtClean="0">
                <a:latin typeface="+mj-lt"/>
              </a:rPr>
              <a:t>Imper</a:t>
            </a:r>
            <a:r>
              <a:rPr lang="en-US" altLang="en-US" dirty="0" smtClean="0">
                <a:latin typeface="+mj-lt"/>
              </a:rPr>
              <a:t>            </a:t>
            </a:r>
            <a:r>
              <a:rPr lang="en-US" altLang="en-US" dirty="0" err="1" smtClean="0">
                <a:latin typeface="+mj-lt"/>
              </a:rPr>
              <a:t>Imper</a:t>
            </a:r>
            <a:r>
              <a:rPr lang="en-US" altLang="en-US" dirty="0" smtClean="0">
                <a:latin typeface="+mj-lt"/>
              </a:rPr>
              <a:t>       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1 </a:t>
            </a:r>
            <a:r>
              <a:rPr lang="el-GR" altLang="en-US" dirty="0" smtClean="0">
                <a:latin typeface="+mj-lt"/>
              </a:rPr>
              <a:t>διδῶ</a:t>
            </a:r>
            <a:r>
              <a:rPr lang="en-US" altLang="en-US" dirty="0" smtClean="0">
                <a:latin typeface="+mj-lt"/>
              </a:rPr>
              <a:t>           </a:t>
            </a:r>
            <a:r>
              <a:rPr lang="el-GR" altLang="en-US" dirty="0" smtClean="0">
                <a:latin typeface="+mj-lt"/>
              </a:rPr>
              <a:t>δῶ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  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n-US" altLang="en-US" dirty="0" smtClean="0">
                <a:latin typeface="+mj-lt"/>
              </a:rPr>
              <a:t>--                    --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 </a:t>
            </a:r>
            <a:r>
              <a:rPr lang="el-GR" altLang="en-US" dirty="0" smtClean="0">
                <a:latin typeface="+mj-lt"/>
              </a:rPr>
              <a:t>διδῷς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δῷς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δίδου  </a:t>
            </a:r>
            <a:r>
              <a:rPr lang="en-US" altLang="en-US" dirty="0" smtClean="0">
                <a:latin typeface="+mj-lt"/>
              </a:rPr>
              <a:t>             </a:t>
            </a:r>
            <a:r>
              <a:rPr lang="el-GR" altLang="en-US" dirty="0" smtClean="0">
                <a:latin typeface="+mj-lt"/>
              </a:rPr>
              <a:t>δός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 </a:t>
            </a:r>
            <a:r>
              <a:rPr lang="el-GR" altLang="en-US" dirty="0" smtClean="0">
                <a:latin typeface="+mj-lt"/>
              </a:rPr>
              <a:t>διδῷ </a:t>
            </a:r>
            <a:r>
              <a:rPr lang="en-US" altLang="en-US" dirty="0" smtClean="0">
                <a:latin typeface="+mj-lt"/>
              </a:rPr>
              <a:t>          </a:t>
            </a:r>
            <a:r>
              <a:rPr lang="el-GR" altLang="en-US" dirty="0" smtClean="0">
                <a:latin typeface="+mj-lt"/>
              </a:rPr>
              <a:t>δῷ</a:t>
            </a:r>
            <a:r>
              <a:rPr lang="en-US" altLang="en-US" dirty="0" smtClean="0">
                <a:latin typeface="+mj-lt"/>
              </a:rPr>
              <a:t>   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διδότω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         </a:t>
            </a:r>
            <a:r>
              <a:rPr lang="el-GR" altLang="en-US" dirty="0" smtClean="0">
                <a:latin typeface="+mj-lt"/>
              </a:rPr>
              <a:t>δότω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1 </a:t>
            </a:r>
            <a:r>
              <a:rPr lang="el-GR" altLang="en-US" dirty="0" smtClean="0">
                <a:latin typeface="+mj-lt"/>
              </a:rPr>
              <a:t>διδῶμεν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δῶμεν 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n-US" altLang="en-US" dirty="0" smtClean="0">
                <a:latin typeface="+mj-lt"/>
              </a:rPr>
              <a:t>--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           </a:t>
            </a:r>
            <a:r>
              <a:rPr lang="en-US" altLang="en-US" dirty="0" smtClean="0">
                <a:latin typeface="+mj-lt"/>
              </a:rPr>
              <a:t>--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 </a:t>
            </a:r>
            <a:r>
              <a:rPr lang="el-GR" altLang="en-US" dirty="0" smtClean="0">
                <a:latin typeface="+mj-lt"/>
              </a:rPr>
              <a:t>διδῶτε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δῶτε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δίδοτε</a:t>
            </a:r>
            <a:r>
              <a:rPr lang="en-US" altLang="en-US" dirty="0" smtClean="0">
                <a:latin typeface="+mj-lt"/>
              </a:rPr>
              <a:t>-     </a:t>
            </a:r>
            <a:r>
              <a:rPr lang="el-GR" altLang="en-US" dirty="0" smtClean="0">
                <a:latin typeface="+mj-lt"/>
              </a:rPr>
              <a:t>  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δότε</a:t>
            </a:r>
            <a:r>
              <a:rPr lang="en-US" altLang="en-US" dirty="0" smtClean="0">
                <a:latin typeface="+mj-lt"/>
              </a:rPr>
              <a:t>-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 </a:t>
            </a:r>
            <a:r>
              <a:rPr lang="el-GR" altLang="en-US" dirty="0" smtClean="0">
                <a:latin typeface="+mj-lt"/>
              </a:rPr>
              <a:t>διδῶσι 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δῶσι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διδότωσαν   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δότωσαν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Infinitives -- to give </a:t>
            </a:r>
            <a:r>
              <a:rPr lang="en-US" altLang="en-US" b="1" dirty="0" smtClean="0"/>
              <a:t>(</a:t>
            </a:r>
            <a:r>
              <a:rPr lang="el-GR" altLang="en-US" b="1" dirty="0" smtClean="0"/>
              <a:t>δο</a:t>
            </a:r>
            <a:r>
              <a:rPr lang="en-US" altLang="en-US" b="1" dirty="0" smtClean="0"/>
              <a:t>)</a:t>
            </a:r>
            <a:endParaRPr lang="en-US" alt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             Present             Aorist           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Active    </a:t>
            </a:r>
            <a:r>
              <a:rPr lang="el-GR" altLang="en-US" dirty="0" smtClean="0">
                <a:latin typeface="+mj-lt"/>
              </a:rPr>
              <a:t>διδόναι  </a:t>
            </a:r>
            <a:r>
              <a:rPr lang="en-US" altLang="en-US" dirty="0" smtClean="0">
                <a:latin typeface="+mj-lt"/>
              </a:rPr>
              <a:t>           </a:t>
            </a:r>
            <a:r>
              <a:rPr lang="el-GR" altLang="en-US" dirty="0" smtClean="0">
                <a:latin typeface="+mj-lt"/>
              </a:rPr>
              <a:t>δοῦναι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Middle   </a:t>
            </a:r>
            <a:r>
              <a:rPr lang="el-GR" altLang="en-US" dirty="0" smtClean="0">
                <a:latin typeface="+mj-lt"/>
              </a:rPr>
              <a:t>δίδοσθαι  </a:t>
            </a:r>
            <a:r>
              <a:rPr lang="en-US" altLang="en-US" dirty="0" smtClean="0">
                <a:latin typeface="+mj-lt"/>
              </a:rPr>
              <a:t>        </a:t>
            </a:r>
            <a:r>
              <a:rPr lang="el-GR" altLang="en-US" dirty="0" smtClean="0">
                <a:latin typeface="+mj-lt"/>
              </a:rPr>
              <a:t>δόσθαι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Passive   </a:t>
            </a:r>
            <a:r>
              <a:rPr lang="el-GR" altLang="en-US" dirty="0" smtClean="0">
                <a:latin typeface="+mj-lt"/>
              </a:rPr>
              <a:t>δίδοσθαι   </a:t>
            </a:r>
            <a:r>
              <a:rPr lang="en-US" altLang="en-US" dirty="0" smtClean="0">
                <a:latin typeface="+mj-lt"/>
              </a:rPr>
              <a:t>       </a:t>
            </a:r>
            <a:r>
              <a:rPr lang="el-GR" altLang="en-US" dirty="0" smtClean="0">
                <a:latin typeface="+mj-lt"/>
              </a:rPr>
              <a:t>δοθῆναι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Present Paradigms of other</a:t>
            </a:r>
            <a:r>
              <a:rPr lang="en-US" altLang="en-US" b="1" smtClean="0">
                <a:latin typeface="Greekth" pitchFamily="18" charset="0"/>
              </a:rPr>
              <a:t> -mi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</a:t>
            </a:r>
            <a:r>
              <a:rPr lang="en-US" altLang="en-US" b="1" dirty="0" smtClean="0">
                <a:latin typeface="+mj-lt"/>
              </a:rPr>
              <a:t>Learn</a:t>
            </a:r>
            <a:r>
              <a:rPr lang="en-US" altLang="en-US" dirty="0" smtClean="0">
                <a:latin typeface="+mj-lt"/>
              </a:rPr>
              <a:t>:  </a:t>
            </a:r>
            <a:r>
              <a:rPr lang="el-GR" altLang="en-US" dirty="0" smtClean="0">
                <a:latin typeface="+mj-lt"/>
              </a:rPr>
              <a:t>μι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σι</a:t>
            </a:r>
            <a:r>
              <a:rPr lang="en-US" altLang="en-US" dirty="0" smtClean="0">
                <a:latin typeface="+mj-lt"/>
              </a:rPr>
              <a:t>,     </a:t>
            </a:r>
            <a:r>
              <a:rPr lang="el-GR" altLang="en-US" dirty="0" smtClean="0">
                <a:latin typeface="+mj-lt"/>
              </a:rPr>
              <a:t>-μεν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τε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ασι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1  </a:t>
            </a:r>
            <a:r>
              <a:rPr lang="el-GR" altLang="en-US" dirty="0" smtClean="0">
                <a:latin typeface="+mj-lt"/>
              </a:rPr>
              <a:t>ἵστημι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 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τίθημι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      </a:t>
            </a:r>
            <a:r>
              <a:rPr lang="el-GR" altLang="en-US" dirty="0" smtClean="0">
                <a:latin typeface="+mj-lt"/>
              </a:rPr>
              <a:t>δείκνυμι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  </a:t>
            </a:r>
            <a:r>
              <a:rPr lang="el-GR" altLang="en-US" dirty="0" smtClean="0">
                <a:latin typeface="+mj-lt"/>
              </a:rPr>
              <a:t>ἵστης   </a:t>
            </a:r>
            <a:r>
              <a:rPr lang="en-US" altLang="en-US" dirty="0" smtClean="0">
                <a:latin typeface="+mj-lt"/>
              </a:rPr>
              <a:t>         </a:t>
            </a:r>
            <a:r>
              <a:rPr lang="el-GR" altLang="en-US" dirty="0" smtClean="0">
                <a:latin typeface="+mj-lt"/>
              </a:rPr>
              <a:t>τίθης  </a:t>
            </a:r>
            <a:r>
              <a:rPr lang="en-US" altLang="en-US" dirty="0" smtClean="0">
                <a:latin typeface="+mj-lt"/>
              </a:rPr>
              <a:t>          </a:t>
            </a:r>
            <a:r>
              <a:rPr lang="el-GR" altLang="en-US" dirty="0" smtClean="0">
                <a:latin typeface="+mj-lt"/>
              </a:rPr>
              <a:t>διέκνυεις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  </a:t>
            </a:r>
            <a:r>
              <a:rPr lang="el-GR" altLang="en-US" dirty="0" smtClean="0">
                <a:latin typeface="+mj-lt"/>
              </a:rPr>
              <a:t>ἵστησι(ν)  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τίθησι(ν)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  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δείκνυσι(ν)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1  </a:t>
            </a:r>
            <a:r>
              <a:rPr lang="el-GR" altLang="en-US" dirty="0" smtClean="0">
                <a:latin typeface="+mj-lt"/>
              </a:rPr>
              <a:t>ἵσταμεν 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τίθεμεν  </a:t>
            </a:r>
            <a:r>
              <a:rPr lang="en-US" altLang="en-US" dirty="0" smtClean="0">
                <a:latin typeface="+mj-lt"/>
              </a:rPr>
              <a:t>       </a:t>
            </a:r>
            <a:r>
              <a:rPr lang="el-GR" altLang="en-US" dirty="0" smtClean="0">
                <a:latin typeface="+mj-lt"/>
              </a:rPr>
              <a:t>δείκνυμεν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2  </a:t>
            </a:r>
            <a:r>
              <a:rPr lang="el-GR" altLang="en-US" dirty="0" smtClean="0">
                <a:latin typeface="+mj-lt"/>
              </a:rPr>
              <a:t>ἵστατε  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 τίθετε </a:t>
            </a:r>
            <a:r>
              <a:rPr lang="en-US" altLang="en-US" dirty="0" smtClean="0">
                <a:latin typeface="+mj-lt"/>
              </a:rPr>
              <a:t>          </a:t>
            </a:r>
            <a:r>
              <a:rPr lang="el-GR" altLang="en-US" dirty="0" smtClean="0">
                <a:latin typeface="+mj-lt"/>
              </a:rPr>
              <a:t>δείκνυτε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3  </a:t>
            </a:r>
            <a:r>
              <a:rPr lang="el-GR" altLang="en-US" dirty="0" smtClean="0">
                <a:latin typeface="+mj-lt"/>
              </a:rPr>
              <a:t>ἱστᾶσι(ν)  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τιθέασι(ν)  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δεικνύασι(ν)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Participles (Normal 3-1-3 / 2-1-2)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         </a:t>
            </a:r>
            <a:r>
              <a:rPr lang="en-US" altLang="en-US" dirty="0" err="1" smtClean="0">
                <a:latin typeface="+mj-lt"/>
              </a:rPr>
              <a:t>PAPtc</a:t>
            </a:r>
            <a:r>
              <a:rPr lang="en-US" altLang="en-US" dirty="0" smtClean="0">
                <a:latin typeface="+mj-lt"/>
              </a:rPr>
              <a:t>. Masc.     Fem.            Neut.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Nom.         </a:t>
            </a:r>
            <a:r>
              <a:rPr lang="el-GR" altLang="en-US" dirty="0" smtClean="0">
                <a:latin typeface="+mj-lt"/>
              </a:rPr>
              <a:t>διδούς</a:t>
            </a:r>
            <a:r>
              <a:rPr lang="en-US" altLang="en-US" dirty="0" smtClean="0">
                <a:latin typeface="+mj-lt"/>
              </a:rPr>
              <a:t>          </a:t>
            </a:r>
            <a:r>
              <a:rPr lang="el-GR" altLang="en-US" dirty="0" smtClean="0">
                <a:latin typeface="+mj-lt"/>
              </a:rPr>
              <a:t>διδοῦσα 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διδόν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Gen.          </a:t>
            </a:r>
            <a:r>
              <a:rPr lang="el-GR" altLang="en-US" dirty="0" smtClean="0">
                <a:latin typeface="+mj-lt"/>
              </a:rPr>
              <a:t>διδόντος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διδοῦσης 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διδόντος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Present Mid/Passive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Nom.         </a:t>
            </a:r>
            <a:r>
              <a:rPr lang="el-GR" altLang="en-US" dirty="0" smtClean="0">
                <a:latin typeface="+mj-lt"/>
              </a:rPr>
              <a:t>διδόμενος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 διδομένη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διδόμενον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Gen.          </a:t>
            </a:r>
            <a:r>
              <a:rPr lang="el-GR" altLang="en-US" dirty="0" smtClean="0">
                <a:latin typeface="+mj-lt"/>
              </a:rPr>
              <a:t>διδομένου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διδομένης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διδομένου</a:t>
            </a:r>
            <a:endParaRPr lang="en-US" altLang="en-US" dirty="0" smtClean="0">
              <a:latin typeface="+mj-lt"/>
            </a:endParaRPr>
          </a:p>
          <a:p>
            <a:pPr eaLnBrk="1" hangingPunct="1"/>
            <a:endParaRPr lang="en-US" altLang="en-US" b="1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Participles (Normal 3-1-3 / 2-1-2)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 AA </a:t>
            </a:r>
            <a:r>
              <a:rPr lang="en-US" altLang="en-US" dirty="0" err="1" smtClean="0">
                <a:latin typeface="+mj-lt"/>
              </a:rPr>
              <a:t>Ptc</a:t>
            </a:r>
            <a:r>
              <a:rPr lang="en-US" altLang="en-US" dirty="0" smtClean="0">
                <a:latin typeface="+mj-lt"/>
              </a:rPr>
              <a:t>. Masc.   Fem.        Neut.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Nom.    </a:t>
            </a:r>
            <a:r>
              <a:rPr lang="el-GR" altLang="en-US" dirty="0" smtClean="0">
                <a:latin typeface="+mj-lt"/>
              </a:rPr>
              <a:t>δούς </a:t>
            </a:r>
            <a:r>
              <a:rPr lang="en-US" altLang="en-US" dirty="0" smtClean="0">
                <a:latin typeface="+mj-lt"/>
              </a:rPr>
              <a:t>        </a:t>
            </a:r>
            <a:r>
              <a:rPr lang="el-GR" altLang="en-US" dirty="0" smtClean="0">
                <a:latin typeface="+mj-lt"/>
              </a:rPr>
              <a:t>δοῦσα 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δόν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Gen.     </a:t>
            </a:r>
            <a:r>
              <a:rPr lang="el-GR" altLang="en-US" dirty="0" smtClean="0">
                <a:latin typeface="+mj-lt"/>
              </a:rPr>
              <a:t>δόντος </a:t>
            </a:r>
            <a:r>
              <a:rPr lang="en-US" altLang="en-US" dirty="0" smtClean="0">
                <a:latin typeface="+mj-lt"/>
              </a:rPr>
              <a:t>     </a:t>
            </a:r>
            <a:r>
              <a:rPr lang="el-GR" altLang="en-US" dirty="0" smtClean="0">
                <a:latin typeface="+mj-lt"/>
              </a:rPr>
              <a:t>δοῦσης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δόντος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Present Mid/Passive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Nom.    </a:t>
            </a:r>
            <a:r>
              <a:rPr lang="el-GR" altLang="en-US" dirty="0" smtClean="0">
                <a:latin typeface="+mj-lt"/>
              </a:rPr>
              <a:t>δόμενος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δομένη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δόμενον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Gen.     </a:t>
            </a:r>
            <a:r>
              <a:rPr lang="el-GR" altLang="en-US" dirty="0" smtClean="0">
                <a:latin typeface="+mj-lt"/>
              </a:rPr>
              <a:t>δομένου 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δομένης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δομένου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 smtClean="0">
              <a:latin typeface="+mj-lt"/>
            </a:endParaRPr>
          </a:p>
          <a:p>
            <a:pPr eaLnBrk="1" hangingPunct="1"/>
            <a:endParaRPr lang="en-US" altLang="en-US" b="1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Participles (Normal 3-1-3)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     M. Aor. Pass.     Fem.            Neut.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Nom.   </a:t>
            </a:r>
            <a:r>
              <a:rPr lang="el-GR" altLang="en-US" dirty="0" smtClean="0">
                <a:latin typeface="+mj-lt"/>
              </a:rPr>
              <a:t>δοθείς</a:t>
            </a:r>
            <a:r>
              <a:rPr lang="en-US" altLang="en-US" dirty="0" smtClean="0">
                <a:latin typeface="+mj-lt"/>
              </a:rPr>
              <a:t>          </a:t>
            </a:r>
            <a:r>
              <a:rPr lang="el-GR" altLang="en-US" dirty="0" smtClean="0">
                <a:latin typeface="+mj-lt"/>
              </a:rPr>
              <a:t>δοθεῖσα </a:t>
            </a:r>
            <a:r>
              <a:rPr lang="en-US" altLang="en-US" dirty="0" smtClean="0">
                <a:latin typeface="+mj-lt"/>
              </a:rPr>
              <a:t>      </a:t>
            </a:r>
            <a:r>
              <a:rPr lang="el-GR" altLang="en-US" dirty="0" smtClean="0">
                <a:latin typeface="+mj-lt"/>
              </a:rPr>
              <a:t>δοθέν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Gen.    </a:t>
            </a:r>
            <a:r>
              <a:rPr lang="el-GR" altLang="en-US" dirty="0" smtClean="0">
                <a:latin typeface="+mj-lt"/>
              </a:rPr>
              <a:t>δοθέντος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δοθείσης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δοθέντος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b="1" dirty="0" smtClean="0">
                <a:latin typeface="Greekth" pitchFamily="18" charset="0"/>
              </a:rPr>
              <a:t>            </a:t>
            </a:r>
          </a:p>
          <a:p>
            <a:pPr eaLnBrk="1" hangingPunct="1"/>
            <a:endParaRPr lang="en-US" altLang="en-US" b="1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42265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41910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Principal Parts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+mj-lt"/>
              </a:rPr>
              <a:t>PresAI</a:t>
            </a:r>
            <a:r>
              <a:rPr lang="en-US" altLang="en-US" dirty="0" smtClean="0">
                <a:latin typeface="+mj-lt"/>
              </a:rPr>
              <a:t>      FAI          AAI           </a:t>
            </a:r>
            <a:r>
              <a:rPr lang="en-US" altLang="en-US" dirty="0" err="1" smtClean="0">
                <a:latin typeface="+mj-lt"/>
              </a:rPr>
              <a:t>PerfAI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l-GR" altLang="en-US" dirty="0" smtClean="0">
                <a:latin typeface="+mj-lt"/>
              </a:rPr>
              <a:t>δίδωμι</a:t>
            </a:r>
            <a:r>
              <a:rPr lang="en-US" altLang="en-US" dirty="0" smtClean="0">
                <a:latin typeface="+mj-lt"/>
              </a:rPr>
              <a:t>,     </a:t>
            </a:r>
            <a:r>
              <a:rPr lang="el-GR" altLang="en-US" dirty="0" smtClean="0">
                <a:latin typeface="+mj-lt"/>
              </a:rPr>
              <a:t>δώσω</a:t>
            </a:r>
            <a:r>
              <a:rPr lang="en-US" altLang="en-US" dirty="0" smtClean="0">
                <a:latin typeface="+mj-lt"/>
              </a:rPr>
              <a:t>,     </a:t>
            </a:r>
            <a:r>
              <a:rPr lang="el-GR" altLang="en-US" dirty="0" smtClean="0">
                <a:latin typeface="+mj-lt"/>
              </a:rPr>
              <a:t>ἔδωκα</a:t>
            </a:r>
            <a:r>
              <a:rPr lang="en-US" altLang="en-US" dirty="0" smtClean="0">
                <a:latin typeface="+mj-lt"/>
              </a:rPr>
              <a:t>, 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δέδωκα</a:t>
            </a:r>
            <a:r>
              <a:rPr lang="en-US" altLang="en-US" dirty="0" smtClean="0">
                <a:latin typeface="+mj-lt"/>
              </a:rPr>
              <a:t>,    </a:t>
            </a:r>
            <a:r>
              <a:rPr lang="el-GR" altLang="en-US" dirty="0" smtClean="0">
                <a:latin typeface="+mj-lt"/>
              </a:rPr>
              <a:t>τίθημι</a:t>
            </a:r>
            <a:r>
              <a:rPr lang="en-US" altLang="en-US" dirty="0" smtClean="0">
                <a:latin typeface="+mj-lt"/>
              </a:rPr>
              <a:t>,     </a:t>
            </a:r>
            <a:r>
              <a:rPr lang="el-GR" altLang="en-US" dirty="0" smtClean="0">
                <a:latin typeface="+mj-lt"/>
              </a:rPr>
              <a:t> θήσω</a:t>
            </a:r>
            <a:r>
              <a:rPr lang="en-US" altLang="en-US" dirty="0" smtClean="0">
                <a:latin typeface="+mj-lt"/>
              </a:rPr>
              <a:t>,      </a:t>
            </a:r>
            <a:r>
              <a:rPr lang="el-GR" altLang="en-US" dirty="0" smtClean="0">
                <a:latin typeface="+mj-lt"/>
              </a:rPr>
              <a:t>ἔθηκα</a:t>
            </a:r>
            <a:r>
              <a:rPr lang="en-US" altLang="en-US" dirty="0" smtClean="0">
                <a:latin typeface="+mj-lt"/>
              </a:rPr>
              <a:t>,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τέθεικα</a:t>
            </a:r>
            <a:r>
              <a:rPr lang="en-US" altLang="en-US" dirty="0" smtClean="0">
                <a:latin typeface="+mj-lt"/>
              </a:rPr>
              <a:t>,      </a:t>
            </a:r>
            <a:r>
              <a:rPr lang="el-GR" altLang="en-US" dirty="0" smtClean="0">
                <a:latin typeface="+mj-lt"/>
              </a:rPr>
              <a:t>ἵστημι</a:t>
            </a:r>
            <a:r>
              <a:rPr lang="en-US" altLang="en-US" dirty="0" smtClean="0">
                <a:latin typeface="+mj-lt"/>
              </a:rPr>
              <a:t>,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στήσω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ἔστησα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ἔστηκα</a:t>
            </a:r>
            <a:r>
              <a:rPr lang="en-US" altLang="en-US" dirty="0" smtClean="0">
                <a:latin typeface="+mj-lt"/>
              </a:rPr>
              <a:t>,      </a:t>
            </a:r>
            <a:r>
              <a:rPr lang="el-GR" altLang="en-US" dirty="0" smtClean="0">
                <a:latin typeface="+mj-lt"/>
              </a:rPr>
              <a:t>δείκνυμι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δείξω</a:t>
            </a:r>
            <a:r>
              <a:rPr lang="en-US" altLang="en-US" dirty="0" smtClean="0">
                <a:latin typeface="+mj-lt"/>
              </a:rPr>
              <a:t>,      </a:t>
            </a:r>
            <a:r>
              <a:rPr lang="el-GR" altLang="en-US" dirty="0" smtClean="0">
                <a:latin typeface="+mj-lt"/>
              </a:rPr>
              <a:t>ἔδειξα</a:t>
            </a:r>
            <a:r>
              <a:rPr lang="en-US" altLang="en-US" dirty="0" smtClean="0">
                <a:latin typeface="+mj-lt"/>
              </a:rPr>
              <a:t>  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   </a:t>
            </a:r>
            <a:r>
              <a:rPr lang="el-GR" altLang="en-US" dirty="0" smtClean="0">
                <a:latin typeface="+mj-lt"/>
              </a:rPr>
              <a:t>δέδειχα</a:t>
            </a:r>
            <a:r>
              <a:rPr lang="en-US" altLang="en-US" dirty="0" smtClean="0">
                <a:latin typeface="+mj-lt"/>
              </a:rPr>
              <a:t>,  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  </a:t>
            </a:r>
            <a:r>
              <a:rPr lang="en-US" altLang="en-US" dirty="0" err="1" smtClean="0">
                <a:latin typeface="+mj-lt"/>
              </a:rPr>
              <a:t>PerfMI</a:t>
            </a:r>
            <a:r>
              <a:rPr lang="en-US" altLang="en-US" dirty="0" smtClean="0">
                <a:latin typeface="+mj-lt"/>
              </a:rPr>
              <a:t>        API </a:t>
            </a:r>
          </a:p>
          <a:p>
            <a:pPr eaLnBrk="1" hangingPunct="1"/>
            <a:r>
              <a:rPr lang="el-GR" altLang="en-US" dirty="0" smtClean="0">
                <a:latin typeface="+mj-lt"/>
              </a:rPr>
              <a:t>δέδομαι</a:t>
            </a:r>
            <a:r>
              <a:rPr lang="en-US" altLang="en-US" dirty="0" smtClean="0">
                <a:latin typeface="+mj-lt"/>
              </a:rPr>
              <a:t>,      </a:t>
            </a:r>
            <a:r>
              <a:rPr lang="el-GR" altLang="en-US" dirty="0" smtClean="0">
                <a:latin typeface="+mj-lt"/>
              </a:rPr>
              <a:t>ἐδόθην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l-GR" altLang="en-US" dirty="0" smtClean="0">
                <a:latin typeface="+mj-lt"/>
              </a:rPr>
              <a:t>τέθειμαι</a:t>
            </a:r>
            <a:r>
              <a:rPr lang="en-US" altLang="en-US" dirty="0" smtClean="0">
                <a:latin typeface="+mj-lt"/>
              </a:rPr>
              <a:t>,     </a:t>
            </a:r>
            <a:r>
              <a:rPr lang="el-GR" altLang="en-US" dirty="0" smtClean="0">
                <a:latin typeface="+mj-lt"/>
              </a:rPr>
              <a:t>ἐτέθην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l-GR" altLang="en-US" dirty="0" smtClean="0">
                <a:latin typeface="+mj-lt"/>
              </a:rPr>
              <a:t>ἕσταμαι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 </a:t>
            </a:r>
            <a:r>
              <a:rPr lang="el-GR" altLang="en-US" dirty="0" smtClean="0">
                <a:latin typeface="+mj-lt"/>
              </a:rPr>
              <a:t>ἐστάθην</a:t>
            </a:r>
            <a:r>
              <a:rPr lang="en-US" altLang="en-US" dirty="0" smtClean="0">
                <a:latin typeface="+mj-lt"/>
              </a:rPr>
              <a:t/>
            </a:r>
            <a:br>
              <a:rPr lang="en-US" altLang="en-US" dirty="0" smtClean="0">
                <a:latin typeface="+mj-lt"/>
              </a:rPr>
            </a:br>
            <a:r>
              <a:rPr lang="el-GR" altLang="en-US" dirty="0" smtClean="0">
                <a:latin typeface="+mj-lt"/>
              </a:rPr>
              <a:t>δέδειγμαι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ἐδείχθην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Translation examples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ὁ πατὴρ ἀγαπᾷ τὸν υἱὸν καὶ πάντα δέδωκεν ἐν τῇ χειρὶ αὐτοῦ 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(Jn. 3:35)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The Father loves the Son and has given all things into his hand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ἀποκρίνεται</a:t>
            </a:r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Ἰησοῦς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Τὴν ψυχήν σου ὑπὲρ ἐμοῦ θήσεις</a:t>
            </a:r>
            <a:r>
              <a:rPr lang="en-US" altLang="en-US" dirty="0" smtClean="0">
                <a:latin typeface="+mj-lt"/>
              </a:rPr>
              <a:t>;  </a:t>
            </a:r>
            <a:r>
              <a:rPr lang="en-US" altLang="en-US" dirty="0" smtClean="0">
                <a:latin typeface="+mj-lt"/>
              </a:rPr>
              <a:t>(</a:t>
            </a:r>
            <a:r>
              <a:rPr lang="en-US" altLang="en-US" dirty="0" err="1" smtClean="0">
                <a:latin typeface="+mj-lt"/>
              </a:rPr>
              <a:t>Jn</a:t>
            </a:r>
            <a:r>
              <a:rPr lang="en-US" altLang="en-US" dirty="0" smtClean="0">
                <a:latin typeface="+mj-lt"/>
              </a:rPr>
              <a:t> 13:38)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Jesus answered, “Will you lay down your life for me?”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60960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9530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ἀνίστημι </a:t>
            </a:r>
            <a:r>
              <a:rPr lang="en-US" altLang="en-US" b="1" dirty="0" smtClean="0">
                <a:latin typeface="Greekth" pitchFamily="18" charset="0"/>
              </a:rPr>
              <a:t>  </a:t>
            </a:r>
            <a:endParaRPr lang="en-US" altLang="en-US" b="1" dirty="0" smtClean="0">
              <a:latin typeface="Greekth" pitchFamily="18" charset="0"/>
            </a:endParaRPr>
          </a:p>
          <a:p>
            <a:pPr eaLnBrk="1" hangingPunct="1"/>
            <a:r>
              <a:rPr lang="en-US" altLang="en-US" b="1" dirty="0" smtClean="0"/>
              <a:t>                                                I raise, erect </a:t>
            </a:r>
          </a:p>
        </p:txBody>
      </p:sp>
      <p:pic>
        <p:nvPicPr>
          <p:cNvPr id="24580" name="Picture 4" descr="VocabCh2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8263"/>
            <a:ext cx="426720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ἀπόλλυμι</a:t>
            </a:r>
            <a:r>
              <a:rPr lang="el-GR" altLang="en-US" b="1" dirty="0" smtClean="0">
                <a:latin typeface="Greekth" pitchFamily="18" charset="0"/>
              </a:rPr>
              <a:t> </a:t>
            </a:r>
            <a:r>
              <a:rPr lang="en-US" altLang="en-US" b="1" dirty="0" smtClean="0">
                <a:latin typeface="Greekth" pitchFamily="18" charset="0"/>
              </a:rPr>
              <a:t>  </a:t>
            </a:r>
            <a:endParaRPr lang="en-US" altLang="en-US" b="1" dirty="0" smtClean="0">
              <a:latin typeface="Greekth" pitchFamily="18" charset="0"/>
            </a:endParaRPr>
          </a:p>
          <a:p>
            <a:pPr eaLnBrk="1" hangingPunct="1"/>
            <a:r>
              <a:rPr lang="en-US" altLang="en-US" b="1" dirty="0" smtClean="0"/>
              <a:t>                                           I destroy </a:t>
            </a:r>
          </a:p>
        </p:txBody>
      </p:sp>
      <p:pic>
        <p:nvPicPr>
          <p:cNvPr id="90116" name="Picture 4" descr="VocabCh2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ἀφίημι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b="1" dirty="0" smtClean="0"/>
              <a:t>                                           I let go, dismiss </a:t>
            </a:r>
          </a:p>
        </p:txBody>
      </p:sp>
      <p:pic>
        <p:nvPicPr>
          <p:cNvPr id="91140" name="Picture 4" descr="VocabCh2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δίδωμι </a:t>
            </a:r>
            <a:r>
              <a:rPr lang="en-US" altLang="en-US" b="1" dirty="0" smtClean="0">
                <a:latin typeface="Greekth" pitchFamily="18" charset="0"/>
              </a:rPr>
              <a:t>  </a:t>
            </a:r>
            <a:endParaRPr lang="en-US" altLang="en-US" b="1" dirty="0" smtClean="0">
              <a:latin typeface="Greekth" pitchFamily="18" charset="0"/>
            </a:endParaRPr>
          </a:p>
          <a:p>
            <a:pPr eaLnBrk="1" hangingPunct="1"/>
            <a:r>
              <a:rPr lang="en-US" altLang="en-US" b="1" dirty="0" smtClean="0"/>
              <a:t>                                                I give, put </a:t>
            </a:r>
          </a:p>
        </p:txBody>
      </p:sp>
      <p:pic>
        <p:nvPicPr>
          <p:cNvPr id="92164" name="Picture 4" descr="VocabCh2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3434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ἤδη 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b="1" dirty="0" smtClean="0">
                <a:latin typeface="Greekth" pitchFamily="18" charset="0"/>
              </a:rPr>
              <a:t> </a:t>
            </a:r>
            <a:endParaRPr lang="en-US" altLang="en-US" b="1" dirty="0" smtClean="0">
              <a:latin typeface="Greekth" pitchFamily="18" charset="0"/>
            </a:endParaRPr>
          </a:p>
          <a:p>
            <a:pPr eaLnBrk="1" hangingPunct="1"/>
            <a:r>
              <a:rPr lang="en-US" altLang="en-US" b="1" dirty="0" smtClean="0"/>
              <a:t>                                         now, already </a:t>
            </a:r>
          </a:p>
        </p:txBody>
      </p:sp>
      <p:pic>
        <p:nvPicPr>
          <p:cNvPr id="93188" name="Picture 4" descr="VocabCh2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3571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61722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ἵστημι 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latin typeface="Greekth" pitchFamily="18" charset="0"/>
              </a:rPr>
              <a:t> </a:t>
            </a:r>
            <a:endParaRPr lang="en-US" altLang="en-US" b="1" dirty="0" smtClean="0">
              <a:latin typeface="Greekth" pitchFamily="18" charset="0"/>
            </a:endParaRPr>
          </a:p>
          <a:p>
            <a:pPr eaLnBrk="1" hangingPunct="1"/>
            <a:r>
              <a:rPr lang="en-US" altLang="en-US" b="1" dirty="0" smtClean="0"/>
              <a:t>                                                  I set, stand </a:t>
            </a:r>
          </a:p>
        </p:txBody>
      </p:sp>
      <p:pic>
        <p:nvPicPr>
          <p:cNvPr id="26630" name="Picture 6" descr="VocabCh2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1238"/>
            <a:ext cx="41449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κηρύσσω  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b="1" dirty="0" smtClean="0"/>
              <a:t>                                              I proclaim </a:t>
            </a:r>
          </a:p>
        </p:txBody>
      </p:sp>
      <p:pic>
        <p:nvPicPr>
          <p:cNvPr id="95236" name="Picture 4" descr="VocabCh2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396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παραδίδωμι  </a:t>
            </a:r>
            <a:r>
              <a:rPr lang="en-US" altLang="en-US" dirty="0" smtClean="0">
                <a:latin typeface="+mj-lt"/>
              </a:rPr>
              <a:t> </a:t>
            </a:r>
            <a:r>
              <a:rPr lang="en-US" altLang="en-US" b="1" dirty="0" smtClean="0">
                <a:latin typeface="Greekth" pitchFamily="18" charset="0"/>
              </a:rPr>
              <a:t> </a:t>
            </a:r>
            <a:endParaRPr lang="en-US" altLang="en-US" b="1" dirty="0" smtClean="0">
              <a:latin typeface="Greekth" pitchFamily="18" charset="0"/>
            </a:endParaRPr>
          </a:p>
          <a:p>
            <a:pPr eaLnBrk="1" hangingPunct="1"/>
            <a:r>
              <a:rPr lang="en-US" altLang="en-US" b="1" dirty="0" smtClean="0"/>
              <a:t>                                    I entrust, hand over</a:t>
            </a:r>
          </a:p>
        </p:txBody>
      </p:sp>
      <p:pic>
        <p:nvPicPr>
          <p:cNvPr id="96260" name="Picture 4" descr="VocabCh2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34559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7499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τίθημι  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b="1" dirty="0" smtClean="0"/>
              <a:t>                                              I put, place </a:t>
            </a:r>
          </a:p>
        </p:txBody>
      </p:sp>
      <p:pic>
        <p:nvPicPr>
          <p:cNvPr id="97284" name="Picture 4" descr="VocabCh2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Chapter 25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>
                <a:latin typeface="+mj-lt"/>
              </a:rPr>
              <a:t>φημί 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b="1" dirty="0" smtClean="0"/>
              <a:t>                                                     I say </a:t>
            </a:r>
          </a:p>
        </p:txBody>
      </p:sp>
      <p:pic>
        <p:nvPicPr>
          <p:cNvPr id="98308" name="Picture 4" descr="VocabCh2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4100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Vocabulary Review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ἀγαπητός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ή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όν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beloved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γραμματεύς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έως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ὁ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scribe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δαιμόνιον</a:t>
            </a:r>
            <a:r>
              <a:rPr lang="en-US" altLang="en-US" dirty="0" smtClean="0">
                <a:latin typeface="+mj-lt"/>
              </a:rPr>
              <a:t>, -</a:t>
            </a:r>
            <a:r>
              <a:rPr lang="el-GR" altLang="en-US" dirty="0" smtClean="0">
                <a:latin typeface="+mj-lt"/>
              </a:rPr>
              <a:t>ου</a:t>
            </a:r>
            <a:r>
              <a:rPr lang="en-US" altLang="en-US" dirty="0" smtClean="0">
                <a:latin typeface="+mj-lt"/>
              </a:rPr>
              <a:t>, </a:t>
            </a:r>
            <a:r>
              <a:rPr lang="el-GR" altLang="en-US" dirty="0" smtClean="0">
                <a:latin typeface="+mj-lt"/>
              </a:rPr>
              <a:t>τό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demon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δοκέω 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I think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δοξάζω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I glorify, honor</a:t>
            </a:r>
          </a:p>
        </p:txBody>
      </p:sp>
    </p:spTree>
    <p:extLst>
      <p:ext uri="{BB962C8B-B14F-4D97-AF65-F5344CB8AC3E}">
        <p14:creationId xmlns:p14="http://schemas.microsoft.com/office/powerpoint/2010/main" val="26103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4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59436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24 Vocabulary</a:t>
            </a:r>
            <a:r>
              <a:rPr lang="en-US" altLang="en-US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ἔξω </a:t>
            </a:r>
            <a:r>
              <a:rPr lang="en-US" altLang="en-US" dirty="0" smtClean="0">
                <a:latin typeface="+mj-lt"/>
              </a:rPr>
              <a:t>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outside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ἐρωτάω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I ask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θέλημα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ατος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τό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will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θρόνος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ου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ὁ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throne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+mj-lt"/>
              </a:rPr>
              <a:t>ὄρος</a:t>
            </a:r>
            <a:r>
              <a:rPr lang="en-US" altLang="en-US" dirty="0" smtClean="0">
                <a:latin typeface="+mj-lt"/>
              </a:rPr>
              <a:t>,  -</a:t>
            </a:r>
            <a:r>
              <a:rPr lang="el-GR" altLang="en-US" dirty="0" smtClean="0">
                <a:latin typeface="+mj-lt"/>
              </a:rPr>
              <a:t>ους</a:t>
            </a:r>
            <a:r>
              <a:rPr lang="en-US" altLang="en-US" dirty="0" smtClean="0">
                <a:latin typeface="+mj-lt"/>
              </a:rPr>
              <a:t>,  </a:t>
            </a:r>
            <a:r>
              <a:rPr lang="el-GR" altLang="en-US" dirty="0" smtClean="0">
                <a:latin typeface="+mj-lt"/>
              </a:rPr>
              <a:t>τό </a:t>
            </a:r>
            <a:r>
              <a:rPr lang="en-US" altLang="en-US" dirty="0" smtClean="0">
                <a:latin typeface="+mj-lt"/>
              </a:rPr>
              <a:t>  </a:t>
            </a:r>
            <a:endParaRPr lang="en-US" alt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+mj-lt"/>
              </a:rPr>
              <a:t>     mountain</a:t>
            </a:r>
          </a:p>
        </p:txBody>
      </p:sp>
    </p:spTree>
    <p:extLst>
      <p:ext uri="{BB962C8B-B14F-4D97-AF65-F5344CB8AC3E}">
        <p14:creationId xmlns:p14="http://schemas.microsoft.com/office/powerpoint/2010/main" val="14726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4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0960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ἄγω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lead, bring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ἀπολύω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set free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εἴτε 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if, whether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ἐντολή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commandment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καρπός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4583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172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23 Vocabulary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πιστός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faithful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πρεσβύτερος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elder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ῥῆμα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σάββατον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τό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Sabbath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φέρω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bear, carry</a:t>
            </a:r>
          </a:p>
        </p:txBody>
      </p:sp>
    </p:spTree>
    <p:extLst>
      <p:ext uri="{BB962C8B-B14F-4D97-AF65-F5344CB8AC3E}">
        <p14:creationId xmlns:p14="http://schemas.microsoft.com/office/powerpoint/2010/main" val="16218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248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αἰτέω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ask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αἰώνιος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eternal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ἀποκτείνω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κεφαλή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drink</a:t>
            </a:r>
          </a:p>
        </p:txBody>
      </p:sp>
    </p:spTree>
    <p:extLst>
      <p:ext uri="{BB962C8B-B14F-4D97-AF65-F5344CB8AC3E}">
        <p14:creationId xmlns:p14="http://schemas.microsoft.com/office/powerpoint/2010/main" val="10052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172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22 Vocabulary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5791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πλοῖον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boat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πῦρ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fire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τηρέω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keep, guard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ὕδωρ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χαίρω   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I rejoice</a:t>
            </a:r>
          </a:p>
        </p:txBody>
      </p:sp>
    </p:spTree>
    <p:extLst>
      <p:ext uri="{BB962C8B-B14F-4D97-AF65-F5344CB8AC3E}">
        <p14:creationId xmlns:p14="http://schemas.microsoft.com/office/powerpoint/2010/main" val="13399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 Chapter 21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ἀνοίγω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open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βαπτίζω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baptize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εὐαγγέλιον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gospel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μαρτυρέω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witness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πέμπω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send </a:t>
            </a:r>
          </a:p>
        </p:txBody>
      </p:sp>
    </p:spTree>
    <p:extLst>
      <p:ext uri="{BB962C8B-B14F-4D97-AF65-F5344CB8AC3E}">
        <p14:creationId xmlns:p14="http://schemas.microsoft.com/office/powerpoint/2010/main" val="8670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us             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  <p:extLst>
      <p:ext uri="{BB962C8B-B14F-4D97-AF65-F5344CB8AC3E}">
        <p14:creationId xmlns:p14="http://schemas.microsoft.com/office/powerpoint/2010/main" val="12631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προνηρός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ά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evil, bad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πρόσωπον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σημεῖον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sign,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στόμα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mouth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ὑπάγω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go away </a:t>
            </a:r>
          </a:p>
        </p:txBody>
      </p:sp>
    </p:spTree>
    <p:extLst>
      <p:ext uri="{BB962C8B-B14F-4D97-AF65-F5344CB8AC3E}">
        <p14:creationId xmlns:p14="http://schemas.microsoft.com/office/powerpoint/2010/main" val="32665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4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+mj-lt"/>
              </a:rPr>
              <a:t>ἀναβαίνω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up 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rule,  begin (in mid.)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each, every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drive out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and I, but I </a:t>
            </a:r>
          </a:p>
        </p:txBody>
      </p:sp>
    </p:spTree>
    <p:extLst>
      <p:ext uri="{BB962C8B-B14F-4D97-AF65-F5344CB8AC3E}">
        <p14:creationId xmlns:p14="http://schemas.microsoft.com/office/powerpoint/2010/main" val="16164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 go down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more, rather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ὅπου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where, since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therefore, so that </a:t>
            </a:r>
          </a:p>
        </p:txBody>
      </p:sp>
    </p:spTree>
    <p:extLst>
      <p:ext uri="{BB962C8B-B14F-4D97-AF65-F5344CB8AC3E}">
        <p14:creationId xmlns:p14="http://schemas.microsoft.com/office/powerpoint/2010/main" val="14120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5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16397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31178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35397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0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7916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08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18640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ἱεροῦ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   ἱερῷ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ἱερόν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ἱερῶν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  ἱεροῖς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21099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7762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15683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5841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2889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11615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14837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7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πίστει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πίστεων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πίστεσι(ν)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958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6526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6695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26259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426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408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525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68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36290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82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λύω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λύομεν</a:t>
            </a:r>
            <a:r>
              <a:rPr lang="en-US" altLang="en-US" sz="360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λύεις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λύετε</a:t>
            </a:r>
            <a:endParaRPr lang="en-US" altLang="en-US" sz="360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λύουσι(ν) </a:t>
            </a:r>
            <a:endParaRPr lang="en-US" altLang="en-US" sz="36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93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92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1412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4551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5553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7890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326</TotalTime>
  <Words>3576</Words>
  <Application>Microsoft Office PowerPoint</Application>
  <PresentationFormat>On-screen Show (4:3)</PresentationFormat>
  <Paragraphs>1249</Paragraphs>
  <Slides>153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8" baseType="lpstr">
      <vt:lpstr>Times New Roman</vt:lpstr>
      <vt:lpstr>Arial</vt:lpstr>
      <vt:lpstr>Greekth</vt:lpstr>
      <vt:lpstr>Wingdings</vt:lpstr>
      <vt:lpstr>Ribbons</vt:lpstr>
      <vt:lpstr>Mastering NT Greek</vt:lpstr>
      <vt:lpstr>Warm-ups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Present Particple Chant </vt:lpstr>
      <vt:lpstr>Aorist Participle Chant </vt:lpstr>
      <vt:lpstr>Perfect Participle Chant</vt:lpstr>
      <vt:lpstr>Infinitive Endings to Chant</vt:lpstr>
      <vt:lpstr>          Subjunctive Chant</vt:lpstr>
      <vt:lpstr>Imperative ending soft shoe</vt:lpstr>
      <vt:lpstr>μι  Verbs</vt:lpstr>
      <vt:lpstr>Introduction to the -mi verbs</vt:lpstr>
      <vt:lpstr>Formation of the -μι's</vt:lpstr>
      <vt:lpstr>Paradigm δίδωμι -- give it to μι</vt:lpstr>
      <vt:lpstr>Moody di&lt;dwmi</vt:lpstr>
      <vt:lpstr>Infinitives -- to give (δο)</vt:lpstr>
      <vt:lpstr>Present Paradigms of other -mi</vt:lpstr>
      <vt:lpstr>Participles (Normal 3-1-3 / 2-1-2)</vt:lpstr>
      <vt:lpstr>Participles (Normal 3-1-3 / 2-1-2)</vt:lpstr>
      <vt:lpstr>Participles (Normal 3-1-3)</vt:lpstr>
      <vt:lpstr>Principal Parts</vt:lpstr>
      <vt:lpstr>Translation examples</vt:lpstr>
      <vt:lpstr>Chapter 25 Vocabulary</vt:lpstr>
      <vt:lpstr>Chapter 25 Vocabulary</vt:lpstr>
      <vt:lpstr>Chapter 25 Vocabulary</vt:lpstr>
      <vt:lpstr>Chapter 25 Vocabulary</vt:lpstr>
      <vt:lpstr>Chapter 25 Vocabulary</vt:lpstr>
      <vt:lpstr>Chapter 25 Vocabulary</vt:lpstr>
      <vt:lpstr>Chapter 25 Vocabulary</vt:lpstr>
      <vt:lpstr>Chapter 25 Vocabulary</vt:lpstr>
      <vt:lpstr>Chapter 25 Vocabulary </vt:lpstr>
      <vt:lpstr>Chapter 25 Vocabulary</vt:lpstr>
      <vt:lpstr>Vocabulary Review</vt:lpstr>
      <vt:lpstr>Chapter 24 Vocabulary</vt:lpstr>
      <vt:lpstr>Chapter 24 Vocabulary </vt:lpstr>
      <vt:lpstr>Chapter 23 Vocabulary </vt:lpstr>
      <vt:lpstr>Chapter 23 Vocabulary </vt:lpstr>
      <vt:lpstr>Chapter 22 Vocabulary</vt:lpstr>
      <vt:lpstr>Chapter 22 Vocabulary</vt:lpstr>
      <vt:lpstr>  Chapter 21 Vocabulary</vt:lpstr>
      <vt:lpstr>Chapter 21 Vocabulary </vt:lpstr>
      <vt:lpstr>Chapter 20 Vocabulary</vt:lpstr>
      <vt:lpstr>Chapter 20 Vocabulary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Verbs</dc:title>
  <dc:creator>Ted Hildebrandt</dc:creator>
  <cp:lastModifiedBy>ted</cp:lastModifiedBy>
  <cp:revision>53</cp:revision>
  <dcterms:created xsi:type="dcterms:W3CDTF">2002-02-11T00:25:38Z</dcterms:created>
  <dcterms:modified xsi:type="dcterms:W3CDTF">2015-11-25T11:58:18Z</dcterms:modified>
</cp:coreProperties>
</file>